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840" r:id="rId2"/>
    <p:sldId id="275" r:id="rId3"/>
    <p:sldId id="842" r:id="rId4"/>
    <p:sldId id="841" r:id="rId5"/>
    <p:sldId id="845" r:id="rId6"/>
    <p:sldId id="846" r:id="rId7"/>
    <p:sldId id="847" r:id="rId8"/>
    <p:sldId id="84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1DA"/>
    <a:srgbClr val="4882CA"/>
    <a:srgbClr val="056AA4"/>
    <a:srgbClr val="046DA7"/>
    <a:srgbClr val="1D2D61"/>
    <a:srgbClr val="365597"/>
    <a:srgbClr val="2C4488"/>
    <a:srgbClr val="304B8F"/>
    <a:srgbClr val="0F4274"/>
    <a:srgbClr val="11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703" autoAdjust="0"/>
  </p:normalViewPr>
  <p:slideViewPr>
    <p:cSldViewPr snapToGrid="0" snapToObjects="1">
      <p:cViewPr varScale="1">
        <p:scale>
          <a:sx n="89" d="100"/>
          <a:sy n="89" d="100"/>
        </p:scale>
        <p:origin x="619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DA2B-CDBE-1C4C-9614-52733C7A4CA2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78C2-F9D0-9742-BD27-9017CFD159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9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7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FDD0-3E0F-0EDF-8807-7120F481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7E26F-35A2-B9BA-8CB7-D3051C99B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D6C58-8064-FC8D-20A0-4D54DBB79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C96C-A0F7-366B-E7EA-0F10B3B2B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6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69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2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9A7E-2C71-F74B-8A4B-D0929965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AA206-5190-9741-A769-4D4BBE8A4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52BFC-9CFE-3349-98F9-D46E8629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730C-3908-6D4F-A810-367FAEF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FA5B-733A-2146-AF2D-E1861BAB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78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FD8B-FA58-9E41-9B91-0C5ECEF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36E47-B507-FE4D-B008-89AFD077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A6A0-0EAC-A94D-9239-D1C20CE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3752-6A61-744D-89AD-300CC9E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3F82D-4851-AB47-AA58-476C216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83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AB5B7-CC19-0B4F-8ED5-42275FED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B2E6F-8606-5E45-B705-60F15020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BB380-9A3A-6545-8BC9-7E3A5D8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07945-50E5-364B-B341-0E625DE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DE9B0-464F-E845-B747-2AB3C637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0447-92A1-7745-AA13-90DCB91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1C308-B2C8-4F48-8738-BACAE813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2490-5800-2543-8D71-41543E9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E668A-A200-1746-BA2A-92CC4F6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0453-5058-7748-8E67-56BEE019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1BC3-1EE6-0A47-838E-A8FE924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0A8A8-5BC2-8241-818B-29078FAC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66EC-E5E0-2C46-BA19-FF15B2F6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996F9-B7EB-054B-9DD8-73DD852A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0C81A-2F0D-5849-99B5-4FC8A72E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6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0E68-142E-9C41-97CF-F377F96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0E3B-E7FE-F345-BB3A-FD0FA5EA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033D2-7D1A-9B46-8029-C6ECC05C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7F32-181E-3D42-B356-97E781C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886E6-A080-E048-8848-A5B96F2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C0A24-B1C4-C245-B206-CB812AB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47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3B1B-D09D-2042-A921-A1783B81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8E89-7EE2-8746-AB47-ABF54DB0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0C897-97C9-A640-841C-1D93E1F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E91C6-0B17-354F-8E61-1A889821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25E8A-F38D-604F-9281-69754C36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402FF-4A7A-BD48-A7FE-1AFDC640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99608-8DE7-504F-8743-23FAA4E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85200-9462-4A44-A7B8-2943A90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1CBBA-20F7-F745-B984-D96684E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B6B4CA-DDDE-A948-AAEA-7DA0BB4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9D53E-27B2-8144-9B00-8B6BE0C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569BB-16BC-ED40-B8CC-7A0CBD13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5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8E6C8-BE04-784A-A6E5-AFCDF33E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FDBAC-A2A4-0D4F-99C8-717C1A0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769F-6405-DD4C-8594-501A14E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06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99741-891A-D24D-A2E9-59FF3E2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EF378-5FD3-864A-8CD7-DF45ED8E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55E06-130D-1947-8A96-C4316FF5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86CD6-E332-8042-9D32-8904E140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7DD91-F1D7-8A41-8DCA-4AF54CDA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9696E-098E-1C42-9505-B07EDA0F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6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805C-F427-7C4C-B29F-52B7382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7F928-E6C4-7941-847D-63FF17C11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BF0BC-23C5-7641-95D2-7EE205A3F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4EA68-9298-2445-AF53-B54CDD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BE0D3-5C77-0F4E-AF76-F11730F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465B3-CEA2-454B-8069-382F3B8E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F8B7A4-597F-E944-98A9-2285C5F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B33C8-F448-3143-BB6E-8572068D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7CEBA-F4C4-BF41-BD1D-62B40668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5A27-84AE-1744-A870-80747435CB69}" type="datetimeFigureOut">
              <a:rPr kumimoji="1" lang="ko-KR" altLang="en-US" smtClean="0"/>
              <a:t>2025-02-18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3B8B3-BF6C-BF45-93FA-11BFF69C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0A3ED-B8CA-4F41-B5DC-E98DCFED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2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697230" y="423143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6A257-573E-4D42-8F1F-E732F203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4" b="39548"/>
          <a:stretch/>
        </p:blipFill>
        <p:spPr>
          <a:xfrm>
            <a:off x="1" y="5352"/>
            <a:ext cx="12191999" cy="3727048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solidFill>
            <a:srgbClr val="056AA4">
              <a:alpha val="76000"/>
            </a:srgbClr>
          </a:solidFill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5" y="588137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017227" y="4602540"/>
            <a:ext cx="10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Chest X-rays image captioning</a:t>
            </a:r>
            <a:endParaRPr lang="ko-KR" altLang="en-US" sz="50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17876" y="45375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     </a:t>
            </a:r>
            <a:r>
              <a:rPr kumimoji="1" lang="en-US" altLang="ko-KR" dirty="0">
                <a:solidFill>
                  <a:schemeClr val="tx1"/>
                </a:solidFill>
              </a:rPr>
              <a:t>introduce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66E613-5D56-BA44-BFF0-D35221A393F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83EECB7C-B5D7-B940-B4E0-67CC2E5F9460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B9D4BEA-BAA9-B144-8E4A-47F5767C08F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85F072E6-D295-B343-BCB0-96951781FB8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8E8D3DB9-F849-4E4F-833B-EE16CE68639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26AE1ED-42F9-DC4A-8B21-A7E89D20AD0A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23A0A655-750E-EE4C-A01C-4A04D270B1FB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47AE6B8-EBC1-4C48-A273-BE50A27CCB91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9F484A-AC7A-A847-B1EA-203ED8C5A4DB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FCD51B-4CFF-4D48-9A42-9EDC1078D4A6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865D97-A090-194C-88BE-CF1FFDB5C0C6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FF9543-9DC7-CB4A-9DEB-F12BB2CE6401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A98D6C-8096-4D44-8AF8-1119CC9448D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958237-4DC1-544A-9CBD-397B21E3DB7A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386020-D104-4291-86D0-AF2AC2EBF15A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B516D054-640B-4548-A886-0BEDB81D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7D6686E8-633A-4E85-895D-D923A335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34FB8F2A-9C4E-47B6-9E19-C78F3A001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542327-5CF9-DA8D-B014-624347670567}"/>
              </a:ext>
            </a:extLst>
          </p:cNvPr>
          <p:cNvSpPr/>
          <p:nvPr/>
        </p:nvSpPr>
        <p:spPr>
          <a:xfrm>
            <a:off x="942215" y="1796449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실험 내용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Chext</a:t>
            </a:r>
            <a:r>
              <a:rPr lang="en-US" altLang="ko-KR" dirty="0">
                <a:solidFill>
                  <a:schemeClr val="tx1"/>
                </a:solidFill>
              </a:rPr>
              <a:t> x-rays(Indiana university)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text(</a:t>
            </a:r>
            <a:r>
              <a:rPr lang="en-US" altLang="ko-KR" dirty="0" err="1">
                <a:solidFill>
                  <a:schemeClr val="tx1"/>
                </a:solidFill>
              </a:rPr>
              <a:t>biobert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로 출력하는 </a:t>
            </a:r>
            <a:r>
              <a:rPr lang="en-US" altLang="ko-KR" dirty="0">
                <a:solidFill>
                  <a:schemeClr val="tx1"/>
                </a:solidFill>
              </a:rPr>
              <a:t>Image captioning</a:t>
            </a:r>
            <a:r>
              <a:rPr lang="ko-KR" altLang="en-US" dirty="0">
                <a:solidFill>
                  <a:schemeClr val="tx1"/>
                </a:solidFill>
              </a:rPr>
              <a:t> 구현 하려한다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현재 진행 상황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1500" dirty="0">
                <a:solidFill>
                  <a:schemeClr val="tx1"/>
                </a:solidFill>
              </a:rPr>
              <a:t>으로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2.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Bert</a:t>
            </a:r>
            <a:r>
              <a:rPr kumimoji="1" lang="ko-KR" altLang="en-US" sz="15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500" dirty="0">
                <a:solidFill>
                  <a:schemeClr val="tx1"/>
                </a:solidFill>
              </a:rPr>
              <a:t>MLM </a:t>
            </a:r>
            <a:r>
              <a:rPr kumimoji="1" lang="ko-KR" altLang="en-US" sz="15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5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500" dirty="0">
                <a:solidFill>
                  <a:schemeClr val="tx1"/>
                </a:solidFill>
              </a:rPr>
              <a:t>예측 학습</a:t>
            </a:r>
          </a:p>
        </p:txBody>
      </p:sp>
      <p:sp>
        <p:nvSpPr>
          <p:cNvPr id="2" name="AutoShape 2" descr="업로드한 이미지">
            <a:extLst>
              <a:ext uri="{FF2B5EF4-FFF2-40B4-BE49-F238E27FC236}">
                <a16:creationId xmlns:a16="http://schemas.microsoft.com/office/drawing/2014/main" id="{7040AA4D-0894-1C17-9337-FADE49AD5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업로드한 이미지">
            <a:extLst>
              <a:ext uri="{FF2B5EF4-FFF2-40B4-BE49-F238E27FC236}">
                <a16:creationId xmlns:a16="http://schemas.microsoft.com/office/drawing/2014/main" id="{6B068385-118B-4A2E-6FFB-48382FFB5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텍스트, 스크린샷, 폰트, 플래시 메모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F2014A-72EF-6DCA-6576-CED57ED8D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304" y="2442352"/>
            <a:ext cx="8529748" cy="27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49873" y="380426"/>
            <a:ext cx="524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 </a:t>
            </a:r>
            <a:r>
              <a:rPr kumimoji="1" lang="ko-KR" altLang="en-US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68492" y="150006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5915401D-91B7-4054-B8A6-A88C9C16D201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2458B029-A618-4D53-A06E-EC1AE808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4C514C4E-6B00-4CF4-AE7A-C340E1E0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C4FA6C6B-4CB5-49DF-BB08-5730A521951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741B41B-5570-4BCD-B038-2A0070561FF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58C71C-4305-4849-896B-DC0DBFD2DE9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FB0E76-AAE0-4457-8C7E-681475670DA5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71ACFEC1-B430-4801-BF38-FE9376557F49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D49DDF53-EEE4-4CF4-B9F1-1224A7A2A7BB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09F0CBB-7FCA-49D6-81AA-2C60E149E3FD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76CB37E-5A7E-42B4-BC61-6FF47FAA7055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6ACCF17-061D-4831-B2D1-2F73437D1C64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AC59D65-3C90-466E-8A51-C4BA4B233C59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62D3BC54-6A98-4A2A-9CEE-9B20C8BD8FE3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F8D89CB3-9488-413F-8A9E-F3FF3DB79D9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1C9E5CA-670E-4B3B-91D9-5DD392F46FB5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3057BB68-4350-46F4-BFB5-9B786900080B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E9A0A-6C1F-2D0E-B0B9-4A988EBBD56D}"/>
              </a:ext>
            </a:extLst>
          </p:cNvPr>
          <p:cNvSpPr/>
          <p:nvPr/>
        </p:nvSpPr>
        <p:spPr>
          <a:xfrm>
            <a:off x="925830" y="1885163"/>
            <a:ext cx="1026374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20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20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2000" dirty="0">
                <a:solidFill>
                  <a:schemeClr val="tx1"/>
                </a:solidFill>
              </a:rPr>
              <a:t>으로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pre-training(weight=‘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 </a:t>
            </a:r>
            <a:r>
              <a:rPr kumimoji="1" lang="ko-KR" altLang="en-US" dirty="0">
                <a:solidFill>
                  <a:schemeClr val="tx1"/>
                </a:solidFill>
              </a:rPr>
              <a:t>경우와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적용하지 않는 경우     </a:t>
            </a:r>
            <a:r>
              <a:rPr kumimoji="1" lang="en-US" altLang="ko-KR" dirty="0">
                <a:solidFill>
                  <a:schemeClr val="tx1"/>
                </a:solidFill>
              </a:rPr>
              <a:t>(weight=None)</a:t>
            </a:r>
            <a:r>
              <a:rPr kumimoji="1" lang="ko-KR" altLang="en-US" dirty="0">
                <a:solidFill>
                  <a:schemeClr val="tx1"/>
                </a:solidFill>
              </a:rPr>
              <a:t>으로 나눔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model</a:t>
            </a:r>
            <a:r>
              <a:rPr kumimoji="1" lang="ko-KR" altLang="en-US" dirty="0">
                <a:solidFill>
                  <a:schemeClr val="tx1"/>
                </a:solidFill>
              </a:rPr>
              <a:t>을 이진분류</a:t>
            </a:r>
            <a:r>
              <a:rPr kumimoji="1" lang="en-US" altLang="ko-KR" dirty="0">
                <a:solidFill>
                  <a:schemeClr val="tx1"/>
                </a:solidFill>
              </a:rPr>
              <a:t>(label:0,1)</a:t>
            </a:r>
            <a:r>
              <a:rPr kumimoji="1" lang="ko-KR" altLang="en-US" dirty="0">
                <a:solidFill>
                  <a:schemeClr val="tx1"/>
                </a:solidFill>
              </a:rPr>
              <a:t>하기 위해 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loss:bce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로 설정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fine-tuning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binaray</a:t>
            </a:r>
            <a:r>
              <a:rPr kumimoji="1" lang="en-US" altLang="ko-KR" dirty="0">
                <a:solidFill>
                  <a:schemeClr val="tx1"/>
                </a:solidFill>
              </a:rPr>
              <a:t> classification</a:t>
            </a:r>
            <a:r>
              <a:rPr kumimoji="1" lang="ko-KR" altLang="en-US" dirty="0">
                <a:solidFill>
                  <a:schemeClr val="tx1"/>
                </a:solidFill>
              </a:rPr>
              <a:t>에 적합한 </a:t>
            </a:r>
            <a:r>
              <a:rPr kumimoji="1" lang="en-US" altLang="ko-KR" dirty="0">
                <a:solidFill>
                  <a:schemeClr val="tx1"/>
                </a:solidFill>
              </a:rPr>
              <a:t>layer</a:t>
            </a:r>
            <a:r>
              <a:rPr kumimoji="1" lang="ko-KR" altLang="en-US" dirty="0">
                <a:solidFill>
                  <a:schemeClr val="tx1"/>
                </a:solidFill>
              </a:rPr>
              <a:t>로 교체</a:t>
            </a:r>
            <a:r>
              <a:rPr kumimoji="1" lang="en-US" altLang="ko-KR" dirty="0">
                <a:solidFill>
                  <a:schemeClr val="tx1"/>
                </a:solidFill>
              </a:rPr>
              <a:t> , activation </a:t>
            </a:r>
            <a:r>
              <a:rPr kumimoji="1" lang="en-US" altLang="ko-KR" dirty="0" err="1">
                <a:solidFill>
                  <a:schemeClr val="tx1"/>
                </a:solidFill>
              </a:rPr>
              <a:t>function:sigmoid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성능 분석을 위해 </a:t>
            </a:r>
            <a:r>
              <a:rPr kumimoji="1" lang="en-US" altLang="ko-KR" dirty="0">
                <a:solidFill>
                  <a:schemeClr val="tx1"/>
                </a:solidFill>
              </a:rPr>
              <a:t>accuracy,precision,recall,f1-score</a:t>
            </a:r>
            <a:r>
              <a:rPr kumimoji="1" lang="ko-KR" altLang="en-US" dirty="0">
                <a:solidFill>
                  <a:schemeClr val="tx1"/>
                </a:solidFill>
              </a:rPr>
              <a:t>값을 구함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96B5F-2C36-19C1-6177-47CDC3287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8765" y="5051226"/>
            <a:ext cx="2697348" cy="7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1300850" y="482074"/>
            <a:ext cx="10956335" cy="33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24430" y="190551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48A87E1-7D5D-4278-AABB-38D6B50A464F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4020C426-EC37-4A1A-AB1E-587457117BA6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0CC7BBB-003A-4F13-B88A-D51E137D689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7221A5E-B4B7-4EBE-B296-8FBAF224B414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068123-895F-4B71-A9BB-4B673CBB8EE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671AF624-D0A4-4B38-B316-AD246C504B73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312420E0-97F4-4454-8C2B-683D83E7FEE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279471-A706-4E61-9AC0-3D1BE29DC140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7C7BC9D-7A23-4879-88A9-5ED82043A8F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0A95667-8AE4-433F-898C-9A408F7EF901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3EF7C602-4CC4-48CA-9CAA-23CFE4DF75B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5DC65483-1BD2-4332-8954-9B20A4C5D73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353DDB6B-A54F-483A-A58A-B9FF9EB7235D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5E26E753-F5BB-49B1-8F63-CECCE90889C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A6EDE213-C1AF-4876-B2BB-61A7A769C72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4464-72FA-E203-9B29-03D20DD78348}"/>
              </a:ext>
            </a:extLst>
          </p:cNvPr>
          <p:cNvSpPr/>
          <p:nvPr/>
        </p:nvSpPr>
        <p:spPr>
          <a:xfrm>
            <a:off x="933721" y="1945200"/>
            <a:ext cx="10604836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</a:t>
            </a:r>
            <a:r>
              <a:rPr kumimoji="1" lang="en-US" altLang="ko-KR" sz="1800" dirty="0">
                <a:solidFill>
                  <a:schemeClr val="tx1"/>
                </a:solidFill>
              </a:rPr>
              <a:t> 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800" dirty="0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impression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합쳐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생성하고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넣음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2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＂XXXX＂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제외한 문장에서 랜덤으로 단어 선택 →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[MASK]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 후 모델 입력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마스킹된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부분을 예측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(MLM)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원래 문장 복원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200" dirty="0">
                <a:solidFill>
                  <a:schemeClr val="tx1"/>
                </a:solidFill>
              </a:rPr>
              <a:t>문장 </a:t>
            </a:r>
            <a:r>
              <a:rPr lang="en-US" altLang="ko-KR" sz="1200" dirty="0">
                <a:solidFill>
                  <a:schemeClr val="tx1"/>
                </a:solidFill>
              </a:rPr>
              <a:t>500</a:t>
            </a:r>
            <a:r>
              <a:rPr lang="ko-KR" altLang="en-US" sz="1200" dirty="0">
                <a:solidFill>
                  <a:schemeClr val="tx1"/>
                </a:solidFill>
              </a:rPr>
              <a:t>개를 샘플로 해서 </a:t>
            </a:r>
            <a:r>
              <a:rPr lang="en-US" altLang="ko-KR" sz="1200" dirty="0">
                <a:solidFill>
                  <a:schemeClr val="tx1"/>
                </a:solidFill>
              </a:rPr>
              <a:t>MLM</a:t>
            </a:r>
            <a:r>
              <a:rPr lang="ko-KR" altLang="en-US" sz="1200" dirty="0">
                <a:solidFill>
                  <a:schemeClr val="tx1"/>
                </a:solidFill>
              </a:rPr>
              <a:t> 훈련 후 </a:t>
            </a:r>
            <a:r>
              <a:rPr lang="en-US" altLang="ko-KR" sz="1200" dirty="0">
                <a:solidFill>
                  <a:schemeClr val="tx1"/>
                </a:solidFill>
              </a:rPr>
              <a:t>train loss</a:t>
            </a:r>
            <a:r>
              <a:rPr lang="ko-KR" altLang="en-US" sz="1200" dirty="0">
                <a:solidFill>
                  <a:schemeClr val="tx1"/>
                </a:solidFill>
              </a:rPr>
              <a:t>측정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47757-2A51-C263-72D2-B811A034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343" y="3429000"/>
            <a:ext cx="6230214" cy="34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5F8-5CBF-EB4F-5761-287AC5B0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15C4D95-484C-1642-0C89-5EE145CAD109}"/>
              </a:ext>
            </a:extLst>
          </p:cNvPr>
          <p:cNvSpPr/>
          <p:nvPr/>
        </p:nvSpPr>
        <p:spPr>
          <a:xfrm>
            <a:off x="891140" y="1817683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</a:t>
            </a:r>
            <a:r>
              <a:rPr kumimoji="1" lang="en-US" altLang="ko-KR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dirty="0">
                <a:solidFill>
                  <a:schemeClr val="tx1"/>
                </a:solidFill>
              </a:rPr>
              <a:t>-tuning</a:t>
            </a:r>
            <a:r>
              <a:rPr kumimoji="1" lang="ko-KR" altLang="en-US" dirty="0">
                <a:solidFill>
                  <a:schemeClr val="tx1"/>
                </a:solidFill>
              </a:rPr>
              <a:t>을 </a:t>
            </a:r>
            <a:r>
              <a:rPr kumimoji="1" lang="ko-KR" altLang="en-US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-&gt;Pre-training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적용한 모델이 성능이 약간 높게 나왔다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 </a:t>
            </a:r>
            <a:r>
              <a:rPr kumimoji="1" lang="en-US" altLang="ko-KR" dirty="0">
                <a:solidFill>
                  <a:schemeClr val="tx1"/>
                </a:solidFill>
              </a:rPr>
              <a:t>X                            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9AEE-77A3-286A-93BE-94ECFFB5193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EA424F-3E5F-741E-61F6-2B6B1696008F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447DA9-4972-48EC-BC74-ACF4186D6FF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4AA511-75E5-ED10-6225-3F7A6B40E406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78FE48-A206-31EE-7496-B2DA403A9F8E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CF4CAD-116C-2045-4009-D091A995169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801D2-4234-48B6-1ABB-593AA64132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F6C0A6-3737-3CB9-CA63-D1D9535ADDE3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968AB6-0077-5638-3AB4-989FD966CE1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25696-8188-A60D-D68E-EA79C118A21B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07D67AC-45D6-0F25-6C35-9D1AF3D3E0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7549FC-1D60-40C1-EE89-9688743420D3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8EFC75C-FC2E-CD8D-2207-2D21A2BC772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C0C770-B82D-1832-4046-1247F51D1DB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F0872C7-5682-8886-52B9-5D523C34CAE0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90109A7-371A-540A-5E72-3364181AA1AB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9FB36D-211A-837F-2EEC-C53D98853893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92384-B6CE-B86A-D9A7-5525E195CE4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24260-F8ED-07E0-3C0B-FCC7E07C2577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D1A566-6D86-6BA0-5291-029571835B68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1FB924-78EE-6A3D-668A-86F1E519E68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A8EE9-3AB2-AC65-5BF2-49AE9AEE7E5B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0AA54-30B4-E035-CAFB-6487B2971D7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50535B-4BEE-92D2-B997-D7249F89A5FC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78381-A8D2-728F-45E3-BC2008BF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E1C8D7F-C0F2-9F58-BBCD-8A17F92F0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EDF85B1E-48C0-F13E-AF57-1D99137925C2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5BC905E4-5252-C48B-0092-DBB859D7F82D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52EF097-FDCD-058B-420B-B44B1B1BAA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76AD09-2CDF-3CC4-FA54-A35C02DF5918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944B19C5-717D-FCFD-174B-244AC164E57C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434DB36-A7D7-C666-4436-9F34552179DD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03441-335D-CBAB-5A54-0C354E8807C3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E7EDFA8-2A73-9374-DED8-DC3F7EA332B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66BD6B09-65D9-B170-96E6-A1AA45D7F4C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D70ACF-DAB2-8BF4-35CD-92E45DFA888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C6FE8DA-8640-D66C-FF08-9DF4E549F54E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6DA9AD-3E2E-036A-2FC1-08A45F3A749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247ACE6-7CB4-CCA8-79CC-A644AC8F1A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CD9795C-FB28-EFE4-E5F3-E490810A908E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E4010A8-230D-E060-7613-7163D25C689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ECC5740D-9693-6916-D2E0-5E69C0E141FA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545CE6B-1F86-C7F0-434F-FC6586F0647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6697BE8-DD0A-439A-207E-547AA34E7D1A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325031D-CA55-3260-26C5-E04927D5A9E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DF12ED7-BEB8-2572-C6C2-0CC28A4047A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B4BD6B17-151C-E7B2-DDA4-5616A6D2462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7DD81D0-534A-F003-E14E-E8041DB9FC05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DE4628F-1925-866B-950C-17AE87DFACCA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A81FF84-33C6-DB97-F228-6F2C8D26D8CB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53BE9DB-23C2-8FC2-7610-8E136685F95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950590B-CD59-2F32-D2F9-872A77E04442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6BE943-AEC0-EF33-30C7-7A22CB12058B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2967DDE-962A-FC0F-F55E-E11A94CDE628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F08644E-38CE-14AB-68AD-3879D4CCAEB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4955182F-A0D8-FBAA-A1DC-ECFBAD7C6DA3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DB1ACAC7-2D92-E959-117A-D4FFF02BCBAF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AC27C272-F763-E444-53E7-BB70B89DD213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94E9322-EEDE-ECEA-F60C-35D4926415C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850EBCED-7EE3-6C19-C986-EB30A9A68B2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1411-0729-FBDF-5620-AA8B0346B615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5CEB848-5A50-8CA2-93C3-6792F9EB70B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2F1958F5-E797-5E59-ED04-0CA7333F5CDC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3756BB3-5DE0-3FEE-E313-4816E29379D5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65BF11DC-A8F5-27C2-7D40-CF0A3E8E475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9C60B6FD-AE8C-B129-7407-4670D18B3E5E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E58B3F6-FD49-3F5B-7370-7761B38EC69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42D59D-128C-71A1-5B0F-2D4D19CF7650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46A74F1-CA89-4201-251E-F3EB61DFF4CF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C989F468-7D46-68E7-BFD2-958097F78FCC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91282-AD97-C9C3-4A52-5B84B1D07BE0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F3ABA-9558-079C-69F3-8210746A992B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BD2997-61A3-5BC7-0B5D-7A9820DCD1C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AA32EC4-D62A-A56B-2FBB-E767E60A608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88B5EA94-0A4D-472C-D18A-313E69D56592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A95AF494-01ED-BB68-91CA-4327FF58A3A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2997064A-B1CD-08A5-D170-A88E9ED8BEF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2314E37D-AFF1-E280-9A15-75AFB624349C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23227F6-548E-A7BE-B439-7B27445D9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1BC923A-2AB5-F929-EECA-6742E9DB7A64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4" name="오각형[P] 102">
              <a:extLst>
                <a:ext uri="{FF2B5EF4-FFF2-40B4-BE49-F238E27FC236}">
                  <a16:creationId xmlns:a16="http://schemas.microsoft.com/office/drawing/2014/main" id="{53235A25-B43A-EABA-CF82-A73B88F01ACD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각형[P] 103">
              <a:extLst>
                <a:ext uri="{FF2B5EF4-FFF2-40B4-BE49-F238E27FC236}">
                  <a16:creationId xmlns:a16="http://schemas.microsoft.com/office/drawing/2014/main" id="{602FE2B7-2D1B-AF52-3422-08BDACF46E4F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4">
              <a:extLst>
                <a:ext uri="{FF2B5EF4-FFF2-40B4-BE49-F238E27FC236}">
                  <a16:creationId xmlns:a16="http://schemas.microsoft.com/office/drawing/2014/main" id="{1A1A2627-E368-D341-EFA5-7B46082635E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5">
              <a:extLst>
                <a:ext uri="{FF2B5EF4-FFF2-40B4-BE49-F238E27FC236}">
                  <a16:creationId xmlns:a16="http://schemas.microsoft.com/office/drawing/2014/main" id="{BDE8402F-7E25-75D6-F5A9-937842F07896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02A6BE4-A7F9-016B-184C-8AAFC1625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82" y="4517584"/>
            <a:ext cx="4284855" cy="1085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E5C23-7036-8489-F9E3-6C09D02DA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785" y="4526956"/>
            <a:ext cx="5316283" cy="10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</a:t>
            </a:r>
            <a:r>
              <a:rPr kumimoji="1" lang="en-US" altLang="ko-KR" sz="1800" dirty="0">
                <a:solidFill>
                  <a:schemeClr val="tx1"/>
                </a:solidFill>
              </a:rPr>
              <a:t>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800" dirty="0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CC7FD47-F0E9-CABC-5B95-96B3B7F7C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6" y="4498127"/>
            <a:ext cx="8800737" cy="19399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A78626-F945-9521-32D8-6DF7DA7F0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423" y="2547238"/>
            <a:ext cx="832176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</a:t>
            </a:r>
            <a:r>
              <a:rPr kumimoji="1" lang="en-US" altLang="ko-KR" sz="1800" dirty="0">
                <a:solidFill>
                  <a:schemeClr val="tx1"/>
                </a:solidFill>
              </a:rPr>
              <a:t>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800" dirty="0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23CA682-60C0-7ADF-164C-1B1CE62E5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910" y="2790318"/>
            <a:ext cx="5452070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8914FB35-D197-44DA-8E5E-E5BDF5D4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011078"/>
          </a:xfrm>
          <a:custGeom>
            <a:avLst/>
            <a:gdLst>
              <a:gd name="connsiteX0" fmla="*/ 0 w 12192000"/>
              <a:gd name="connsiteY0" fmla="*/ 0 h 4011078"/>
              <a:gd name="connsiteX1" fmla="*/ 12192000 w 12192000"/>
              <a:gd name="connsiteY1" fmla="*/ 0 h 4011078"/>
              <a:gd name="connsiteX2" fmla="*/ 12192000 w 12192000"/>
              <a:gd name="connsiteY2" fmla="*/ 3428999 h 4011078"/>
              <a:gd name="connsiteX3" fmla="*/ 10857053 w 12192000"/>
              <a:gd name="connsiteY3" fmla="*/ 3428999 h 4011078"/>
              <a:gd name="connsiteX4" fmla="*/ 10857053 w 12192000"/>
              <a:gd name="connsiteY4" fmla="*/ 4011078 h 4011078"/>
              <a:gd name="connsiteX5" fmla="*/ 6373268 w 12192000"/>
              <a:gd name="connsiteY5" fmla="*/ 4011078 h 4011078"/>
              <a:gd name="connsiteX6" fmla="*/ 3268745 w 12192000"/>
              <a:gd name="connsiteY6" fmla="*/ 2531436 h 4011078"/>
              <a:gd name="connsiteX7" fmla="*/ 164221 w 12192000"/>
              <a:gd name="connsiteY7" fmla="*/ 4011078 h 4011078"/>
              <a:gd name="connsiteX8" fmla="*/ 0 w 12192000"/>
              <a:gd name="connsiteY8" fmla="*/ 4011078 h 40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011078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10857053" y="3428999"/>
                </a:lnTo>
                <a:lnTo>
                  <a:pt x="10857053" y="4011078"/>
                </a:lnTo>
                <a:lnTo>
                  <a:pt x="6373268" y="4011078"/>
                </a:lnTo>
                <a:lnTo>
                  <a:pt x="3268745" y="2531436"/>
                </a:lnTo>
                <a:lnTo>
                  <a:pt x="164221" y="4011078"/>
                </a:lnTo>
                <a:lnTo>
                  <a:pt x="0" y="4011078"/>
                </a:lnTo>
                <a:close/>
              </a:path>
            </a:pathLst>
          </a:cu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23146-E9B1-4F9C-9F15-E4C7CF604F47}"/>
              </a:ext>
            </a:extLst>
          </p:cNvPr>
          <p:cNvSpPr txBox="1"/>
          <p:nvPr/>
        </p:nvSpPr>
        <p:spPr>
          <a:xfrm>
            <a:off x="1673671" y="3845691"/>
            <a:ext cx="367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6DA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가천대학교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673671" y="4519078"/>
            <a:ext cx="508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4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7469</TotalTime>
  <Words>405</Words>
  <Application>Microsoft Office PowerPoint</Application>
  <PresentationFormat>와이드스크린</PresentationFormat>
  <Paragraphs>142</Paragraphs>
  <Slides>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NANUMGOTHIC EXTRABOLD</vt:lpstr>
      <vt:lpstr>Noto Sans CJK KR Bold</vt:lpstr>
      <vt:lpstr>Noto Sans CJK KR Medium</vt:lpstr>
      <vt:lpstr>system-ui</vt:lpstr>
      <vt:lpstr>NanumGothic</vt:lpstr>
      <vt:lpstr>맑은 고딕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순금 장</cp:lastModifiedBy>
  <cp:revision>75</cp:revision>
  <dcterms:created xsi:type="dcterms:W3CDTF">2021-07-18T09:05:48Z</dcterms:created>
  <dcterms:modified xsi:type="dcterms:W3CDTF">2025-02-18T06:40:37Z</dcterms:modified>
</cp:coreProperties>
</file>